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b0ac0ba25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b0ac0ba25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0ac0ba25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0ac0ba25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0ac0ba25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b0ac0ba25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0e0a254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b0e0a254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b0e0a254a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b0e0a254a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0e0a254a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0e0a254a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0e0a254a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0e0a254a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786776e5f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86776e5f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786776e5f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86776e5f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786776e5f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86776e5f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b0e0a254a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b0e0a254a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786776e5f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86776e5f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786776e5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786776e5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786776e5f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86776e5f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786776e5f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86776e5f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0e0a254a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0e0a254a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786776e5f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86776e5f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786776e5f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86776e5f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0ac0ba25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b0ac0ba25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37.png"/><Relationship Id="rId5"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3.png"/><Relationship Id="rId6" Type="http://schemas.openxmlformats.org/officeDocument/2006/relationships/image" Target="../media/image46.png"/><Relationship Id="rId7"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bilibili.com/video/BV1cE411k7na?p=6" TargetMode="Externa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1.png"/><Relationship Id="rId4" Type="http://schemas.openxmlformats.org/officeDocument/2006/relationships/image" Target="../media/image47.png"/><Relationship Id="rId5" Type="http://schemas.openxmlformats.org/officeDocument/2006/relationships/image" Target="../media/image44.png"/><Relationship Id="rId6" Type="http://schemas.openxmlformats.org/officeDocument/2006/relationships/image" Target="../media/image5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2.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1.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3.png"/><Relationship Id="rId4" Type="http://schemas.openxmlformats.org/officeDocument/2006/relationships/image" Target="../media/image57.png"/><Relationship Id="rId5"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2.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image" Target="../media/image16.png"/><Relationship Id="rId8"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0.png"/><Relationship Id="rId7"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40.png"/><Relationship Id="rId7" Type="http://schemas.openxmlformats.org/officeDocument/2006/relationships/image" Target="../media/image29.png"/><Relationship Id="rId8"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644050"/>
            <a:ext cx="8520600" cy="10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5500"/>
              <a:t>经典考题(二) -- 数岛屿</a:t>
            </a:r>
            <a:endParaRPr b="1" sz="5500"/>
          </a:p>
        </p:txBody>
      </p:sp>
      <p:sp>
        <p:nvSpPr>
          <p:cNvPr id="55" name="Google Shape;55;p13"/>
          <p:cNvSpPr txBox="1"/>
          <p:nvPr>
            <p:ph idx="1" type="subTitle"/>
          </p:nvPr>
        </p:nvSpPr>
        <p:spPr>
          <a:xfrm>
            <a:off x="2016125" y="1700150"/>
            <a:ext cx="6092100" cy="26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000000"/>
                </a:solidFill>
              </a:rPr>
              <a:t>200. Number of Islands</a:t>
            </a:r>
            <a:endParaRPr sz="1700">
              <a:solidFill>
                <a:srgbClr val="000000"/>
              </a:solidFill>
            </a:endParaRPr>
          </a:p>
          <a:p>
            <a:pPr indent="0" lvl="0" marL="0" rtl="0" algn="l">
              <a:spcBef>
                <a:spcPts val="0"/>
              </a:spcBef>
              <a:spcAft>
                <a:spcPts val="0"/>
              </a:spcAft>
              <a:buNone/>
            </a:pPr>
            <a:r>
              <a:rPr lang="en" sz="1700">
                <a:solidFill>
                  <a:srgbClr val="000000"/>
                </a:solidFill>
              </a:rPr>
              <a:t>305. Number of Islands II</a:t>
            </a:r>
            <a:endParaRPr sz="1700">
              <a:solidFill>
                <a:srgbClr val="000000"/>
              </a:solidFill>
            </a:endParaRPr>
          </a:p>
          <a:p>
            <a:pPr indent="0" lvl="0" marL="0" rtl="0" algn="l">
              <a:spcBef>
                <a:spcPts val="0"/>
              </a:spcBef>
              <a:spcAft>
                <a:spcPts val="0"/>
              </a:spcAft>
              <a:buNone/>
            </a:pPr>
            <a:r>
              <a:rPr lang="en" sz="1700">
                <a:solidFill>
                  <a:srgbClr val="000000"/>
                </a:solidFill>
              </a:rPr>
              <a:t>694. Number of Distinct Islands</a:t>
            </a:r>
            <a:endParaRPr sz="1700">
              <a:solidFill>
                <a:srgbClr val="000000"/>
              </a:solidFill>
            </a:endParaRPr>
          </a:p>
          <a:p>
            <a:pPr indent="0" lvl="0" marL="0" rtl="0" algn="l">
              <a:spcBef>
                <a:spcPts val="0"/>
              </a:spcBef>
              <a:spcAft>
                <a:spcPts val="0"/>
              </a:spcAft>
              <a:buNone/>
            </a:pPr>
            <a:r>
              <a:rPr lang="en" sz="1700">
                <a:solidFill>
                  <a:srgbClr val="000000"/>
                </a:solidFill>
              </a:rPr>
              <a:t>711. Number of Distinct Islands II </a:t>
            </a:r>
            <a:endParaRPr sz="1700">
              <a:solidFill>
                <a:srgbClr val="999999"/>
              </a:solidFill>
            </a:endParaRPr>
          </a:p>
          <a:p>
            <a:pPr indent="0" lvl="0" marL="0" rtl="0" algn="l">
              <a:spcBef>
                <a:spcPts val="0"/>
              </a:spcBef>
              <a:spcAft>
                <a:spcPts val="0"/>
              </a:spcAft>
              <a:buNone/>
            </a:pPr>
            <a:r>
              <a:rPr lang="en" sz="1700">
                <a:solidFill>
                  <a:srgbClr val="000000"/>
                </a:solidFill>
              </a:rPr>
              <a:t>463. Island Perimeter</a:t>
            </a:r>
            <a:endParaRPr sz="1700">
              <a:solidFill>
                <a:srgbClr val="999999"/>
              </a:solidFill>
            </a:endParaRPr>
          </a:p>
          <a:p>
            <a:pPr indent="0" lvl="0" marL="0" rtl="0" algn="l">
              <a:spcBef>
                <a:spcPts val="0"/>
              </a:spcBef>
              <a:spcAft>
                <a:spcPts val="0"/>
              </a:spcAft>
              <a:buClr>
                <a:schemeClr val="dk1"/>
              </a:buClr>
              <a:buSzPts val="1100"/>
              <a:buFont typeface="Arial"/>
              <a:buNone/>
            </a:pPr>
            <a:r>
              <a:rPr lang="en" sz="1700">
                <a:solidFill>
                  <a:srgbClr val="000000"/>
                </a:solidFill>
              </a:rPr>
              <a:t>695. Max Area of Island</a:t>
            </a:r>
            <a:endParaRPr sz="1700">
              <a:solidFill>
                <a:srgbClr val="999999"/>
              </a:solidFill>
            </a:endParaRPr>
          </a:p>
          <a:p>
            <a:pPr indent="0" lvl="0" marL="0" rtl="0" algn="l">
              <a:spcBef>
                <a:spcPts val="0"/>
              </a:spcBef>
              <a:spcAft>
                <a:spcPts val="0"/>
              </a:spcAft>
              <a:buNone/>
            </a:pPr>
            <a:r>
              <a:rPr lang="en" sz="1700">
                <a:solidFill>
                  <a:srgbClr val="000000"/>
                </a:solidFill>
              </a:rPr>
              <a:t>934. Shortest Bridge</a:t>
            </a:r>
            <a:endParaRPr sz="1700">
              <a:solidFill>
                <a:srgbClr val="999999"/>
              </a:solidFill>
            </a:endParaRPr>
          </a:p>
          <a:p>
            <a:pPr indent="0" lvl="0" marL="0" rtl="0" algn="l">
              <a:spcBef>
                <a:spcPts val="0"/>
              </a:spcBef>
              <a:spcAft>
                <a:spcPts val="0"/>
              </a:spcAft>
              <a:buNone/>
            </a:pPr>
            <a:r>
              <a:rPr lang="en" sz="1700">
                <a:solidFill>
                  <a:srgbClr val="000000"/>
                </a:solidFill>
              </a:rPr>
              <a:t>827. Making A Large Island</a:t>
            </a:r>
            <a:endParaRPr sz="1700">
              <a:solidFill>
                <a:srgbClr val="999999"/>
              </a:solidFill>
            </a:endParaRPr>
          </a:p>
          <a:p>
            <a:pPr indent="0" lvl="0" marL="0" rtl="0" algn="l">
              <a:spcBef>
                <a:spcPts val="0"/>
              </a:spcBef>
              <a:spcAft>
                <a:spcPts val="0"/>
              </a:spcAft>
              <a:buClr>
                <a:schemeClr val="dk1"/>
              </a:buClr>
              <a:buSzPts val="1100"/>
              <a:buFont typeface="Arial"/>
              <a:buNone/>
            </a:pPr>
            <a:r>
              <a:rPr lang="en" sz="1700">
                <a:solidFill>
                  <a:srgbClr val="000000"/>
                </a:solidFill>
              </a:rPr>
              <a:t>1254. Number of Closed Islands</a:t>
            </a:r>
            <a:endParaRPr b="1" sz="1700">
              <a:solidFill>
                <a:srgbClr val="999999"/>
              </a:solidFill>
            </a:endParaRPr>
          </a:p>
          <a:p>
            <a:pPr indent="0" lvl="0" marL="0" rtl="0" algn="l">
              <a:spcBef>
                <a:spcPts val="0"/>
              </a:spcBef>
              <a:spcAft>
                <a:spcPts val="0"/>
              </a:spcAft>
              <a:buNone/>
            </a:pPr>
            <a:r>
              <a:rPr lang="en" sz="1700">
                <a:solidFill>
                  <a:srgbClr val="000000"/>
                </a:solidFill>
              </a:rPr>
              <a:t>1568. Minimum Number of Days to Disconnect Island</a:t>
            </a:r>
            <a:r>
              <a:rPr lang="en" sz="1700">
                <a:solidFill>
                  <a:srgbClr val="999999"/>
                </a:solidFill>
              </a:rPr>
              <a:t> </a:t>
            </a:r>
            <a:r>
              <a:rPr lang="en" sz="1700"/>
              <a:t>  </a:t>
            </a:r>
            <a:endParaRPr sz="1700"/>
          </a:p>
        </p:txBody>
      </p:sp>
      <p:sp>
        <p:nvSpPr>
          <p:cNvPr id="56" name="Google Shape;56;p13"/>
          <p:cNvSpPr txBox="1"/>
          <p:nvPr/>
        </p:nvSpPr>
        <p:spPr>
          <a:xfrm>
            <a:off x="6660275" y="4468500"/>
            <a:ext cx="20091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你们的好朋友Eddie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2"/>
          <p:cNvPicPr preferRelativeResize="0"/>
          <p:nvPr/>
        </p:nvPicPr>
        <p:blipFill>
          <a:blip r:embed="rId3">
            <a:alphaModFix/>
          </a:blip>
          <a:stretch>
            <a:fillRect/>
          </a:stretch>
        </p:blipFill>
        <p:spPr>
          <a:xfrm>
            <a:off x="4436625" y="0"/>
            <a:ext cx="4707376" cy="3108350"/>
          </a:xfrm>
          <a:prstGeom prst="rect">
            <a:avLst/>
          </a:prstGeom>
          <a:noFill/>
          <a:ln>
            <a:noFill/>
          </a:ln>
        </p:spPr>
      </p:pic>
      <p:pic>
        <p:nvPicPr>
          <p:cNvPr id="139" name="Google Shape;139;p22"/>
          <p:cNvPicPr preferRelativeResize="0"/>
          <p:nvPr/>
        </p:nvPicPr>
        <p:blipFill>
          <a:blip r:embed="rId4">
            <a:alphaModFix/>
          </a:blip>
          <a:stretch>
            <a:fillRect/>
          </a:stretch>
        </p:blipFill>
        <p:spPr>
          <a:xfrm>
            <a:off x="6445650" y="2733775"/>
            <a:ext cx="2698351" cy="2409725"/>
          </a:xfrm>
          <a:prstGeom prst="rect">
            <a:avLst/>
          </a:prstGeom>
          <a:noFill/>
          <a:ln>
            <a:noFill/>
          </a:ln>
        </p:spPr>
      </p:pic>
      <p:pic>
        <p:nvPicPr>
          <p:cNvPr id="140" name="Google Shape;140;p22"/>
          <p:cNvPicPr preferRelativeResize="0"/>
          <p:nvPr/>
        </p:nvPicPr>
        <p:blipFill>
          <a:blip r:embed="rId5">
            <a:alphaModFix/>
          </a:blip>
          <a:stretch>
            <a:fillRect/>
          </a:stretch>
        </p:blipFill>
        <p:spPr>
          <a:xfrm>
            <a:off x="0" y="0"/>
            <a:ext cx="4436626" cy="3844013"/>
          </a:xfrm>
          <a:prstGeom prst="rect">
            <a:avLst/>
          </a:prstGeom>
          <a:noFill/>
          <a:ln>
            <a:noFill/>
          </a:ln>
        </p:spPr>
      </p:pic>
      <p:sp>
        <p:nvSpPr>
          <p:cNvPr id="141" name="Google Shape;141;p22"/>
          <p:cNvSpPr txBox="1"/>
          <p:nvPr/>
        </p:nvSpPr>
        <p:spPr>
          <a:xfrm>
            <a:off x="0" y="3844025"/>
            <a:ext cx="4101900" cy="10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套娃题，直接算出每一个island的面积，然后暴力把所有可以连接的点都算一遍，因为我们只能翻一个牌子</a:t>
            </a:r>
            <a:endParaRPr/>
          </a:p>
          <a:p>
            <a:pPr indent="0" lvl="0" marL="0" rtl="0" algn="l">
              <a:spcBef>
                <a:spcPts val="0"/>
              </a:spcBef>
              <a:spcAft>
                <a:spcPts val="0"/>
              </a:spcAft>
              <a:buNone/>
            </a:pPr>
            <a:r>
              <a:rPr lang="en"/>
              <a:t>T(n) = O(mn) m,n is the length of matrix</a:t>
            </a:r>
            <a:endParaRPr/>
          </a:p>
        </p:txBody>
      </p:sp>
      <p:pic>
        <p:nvPicPr>
          <p:cNvPr id="142" name="Google Shape;142;p22"/>
          <p:cNvPicPr preferRelativeResize="0"/>
          <p:nvPr/>
        </p:nvPicPr>
        <p:blipFill>
          <a:blip r:embed="rId6">
            <a:alphaModFix/>
          </a:blip>
          <a:stretch>
            <a:fillRect/>
          </a:stretch>
        </p:blipFill>
        <p:spPr>
          <a:xfrm>
            <a:off x="4101902" y="3406000"/>
            <a:ext cx="2305299" cy="1244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3"/>
          <p:cNvPicPr preferRelativeResize="0"/>
          <p:nvPr/>
        </p:nvPicPr>
        <p:blipFill>
          <a:blip r:embed="rId3">
            <a:alphaModFix/>
          </a:blip>
          <a:stretch>
            <a:fillRect/>
          </a:stretch>
        </p:blipFill>
        <p:spPr>
          <a:xfrm>
            <a:off x="0" y="0"/>
            <a:ext cx="4571999" cy="4596198"/>
          </a:xfrm>
          <a:prstGeom prst="rect">
            <a:avLst/>
          </a:prstGeom>
          <a:noFill/>
          <a:ln>
            <a:noFill/>
          </a:ln>
        </p:spPr>
      </p:pic>
      <p:sp>
        <p:nvSpPr>
          <p:cNvPr id="148" name="Google Shape;148;p23"/>
          <p:cNvSpPr txBox="1"/>
          <p:nvPr/>
        </p:nvSpPr>
        <p:spPr>
          <a:xfrm>
            <a:off x="2092750" y="1376575"/>
            <a:ext cx="2278800" cy="12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我们现在可以翻多个牌子，两座岛屿找最短距离，应该可以双向BFS优化，双向BFS请见例题的PPT</a:t>
            </a:r>
            <a:endParaRPr/>
          </a:p>
        </p:txBody>
      </p:sp>
      <p:pic>
        <p:nvPicPr>
          <p:cNvPr id="149" name="Google Shape;149;p23"/>
          <p:cNvPicPr preferRelativeResize="0"/>
          <p:nvPr/>
        </p:nvPicPr>
        <p:blipFill>
          <a:blip r:embed="rId4">
            <a:alphaModFix/>
          </a:blip>
          <a:stretch>
            <a:fillRect/>
          </a:stretch>
        </p:blipFill>
        <p:spPr>
          <a:xfrm>
            <a:off x="4752299" y="0"/>
            <a:ext cx="4267201" cy="3882768"/>
          </a:xfrm>
          <a:prstGeom prst="rect">
            <a:avLst/>
          </a:prstGeom>
          <a:noFill/>
          <a:ln>
            <a:noFill/>
          </a:ln>
        </p:spPr>
      </p:pic>
      <p:pic>
        <p:nvPicPr>
          <p:cNvPr id="150" name="Google Shape;150;p23"/>
          <p:cNvPicPr preferRelativeResize="0"/>
          <p:nvPr/>
        </p:nvPicPr>
        <p:blipFill>
          <a:blip r:embed="rId5">
            <a:alphaModFix/>
          </a:blip>
          <a:stretch>
            <a:fillRect/>
          </a:stretch>
        </p:blipFill>
        <p:spPr>
          <a:xfrm>
            <a:off x="4572000" y="3918499"/>
            <a:ext cx="4524475" cy="12250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311700" y="153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优化？双向BFS</a:t>
            </a:r>
            <a:endParaRPr/>
          </a:p>
        </p:txBody>
      </p:sp>
      <p:sp>
        <p:nvSpPr>
          <p:cNvPr id="156" name="Google Shape;156;p24"/>
          <p:cNvSpPr txBox="1"/>
          <p:nvPr>
            <p:ph idx="1" type="body"/>
          </p:nvPr>
        </p:nvSpPr>
        <p:spPr>
          <a:xfrm>
            <a:off x="311700" y="726575"/>
            <a:ext cx="8196000" cy="14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000">
                <a:solidFill>
                  <a:schemeClr val="dk1"/>
                </a:solidFill>
              </a:rPr>
              <a:t>传统的 BFS 框架就是从起点开始向四周扩散，遇到终点时停止；而双向 BFS 则是从起点和终点同时开始扩散，当两边有交集的时候停止</a:t>
            </a:r>
            <a:r>
              <a:rPr lang="en" sz="2000">
                <a:solidFill>
                  <a:schemeClr val="dk1"/>
                </a:solidFill>
              </a:rPr>
              <a:t>。</a:t>
            </a:r>
            <a:endParaRPr sz="2700"/>
          </a:p>
        </p:txBody>
      </p:sp>
      <p:pic>
        <p:nvPicPr>
          <p:cNvPr id="157" name="Google Shape;157;p24"/>
          <p:cNvPicPr preferRelativeResize="0"/>
          <p:nvPr/>
        </p:nvPicPr>
        <p:blipFill>
          <a:blip r:embed="rId3">
            <a:alphaModFix/>
          </a:blip>
          <a:stretch>
            <a:fillRect/>
          </a:stretch>
        </p:blipFill>
        <p:spPr>
          <a:xfrm>
            <a:off x="416525" y="1469500"/>
            <a:ext cx="5055799" cy="1925700"/>
          </a:xfrm>
          <a:prstGeom prst="rect">
            <a:avLst/>
          </a:prstGeom>
          <a:noFill/>
          <a:ln>
            <a:noFill/>
          </a:ln>
        </p:spPr>
      </p:pic>
      <p:pic>
        <p:nvPicPr>
          <p:cNvPr id="158" name="Google Shape;158;p24"/>
          <p:cNvPicPr preferRelativeResize="0"/>
          <p:nvPr/>
        </p:nvPicPr>
        <p:blipFill>
          <a:blip r:embed="rId4">
            <a:alphaModFix/>
          </a:blip>
          <a:stretch>
            <a:fillRect/>
          </a:stretch>
        </p:blipFill>
        <p:spPr>
          <a:xfrm>
            <a:off x="416513" y="3262025"/>
            <a:ext cx="4971975" cy="1881475"/>
          </a:xfrm>
          <a:prstGeom prst="rect">
            <a:avLst/>
          </a:prstGeom>
          <a:noFill/>
          <a:ln>
            <a:noFill/>
          </a:ln>
        </p:spPr>
      </p:pic>
      <p:sp>
        <p:nvSpPr>
          <p:cNvPr id="159" name="Google Shape;159;p24"/>
          <p:cNvSpPr txBox="1"/>
          <p:nvPr/>
        </p:nvSpPr>
        <p:spPr>
          <a:xfrm>
            <a:off x="7375575" y="4722950"/>
            <a:ext cx="16608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图片来自: labuladong</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5"/>
          <p:cNvPicPr preferRelativeResize="0"/>
          <p:nvPr/>
        </p:nvPicPr>
        <p:blipFill>
          <a:blip r:embed="rId3">
            <a:alphaModFix/>
          </a:blip>
          <a:stretch>
            <a:fillRect/>
          </a:stretch>
        </p:blipFill>
        <p:spPr>
          <a:xfrm>
            <a:off x="0" y="0"/>
            <a:ext cx="4064576" cy="4079001"/>
          </a:xfrm>
          <a:prstGeom prst="rect">
            <a:avLst/>
          </a:prstGeom>
          <a:noFill/>
          <a:ln>
            <a:noFill/>
          </a:ln>
        </p:spPr>
      </p:pic>
      <p:pic>
        <p:nvPicPr>
          <p:cNvPr id="165" name="Google Shape;165;p25"/>
          <p:cNvPicPr preferRelativeResize="0"/>
          <p:nvPr/>
        </p:nvPicPr>
        <p:blipFill>
          <a:blip r:embed="rId4">
            <a:alphaModFix/>
          </a:blip>
          <a:stretch>
            <a:fillRect/>
          </a:stretch>
        </p:blipFill>
        <p:spPr>
          <a:xfrm>
            <a:off x="5126402" y="0"/>
            <a:ext cx="4017598" cy="3515398"/>
          </a:xfrm>
          <a:prstGeom prst="rect">
            <a:avLst/>
          </a:prstGeom>
          <a:noFill/>
          <a:ln>
            <a:noFill/>
          </a:ln>
        </p:spPr>
      </p:pic>
      <p:pic>
        <p:nvPicPr>
          <p:cNvPr id="166" name="Google Shape;166;p25"/>
          <p:cNvPicPr preferRelativeResize="0"/>
          <p:nvPr/>
        </p:nvPicPr>
        <p:blipFill>
          <a:blip r:embed="rId5">
            <a:alphaModFix/>
          </a:blip>
          <a:stretch>
            <a:fillRect/>
          </a:stretch>
        </p:blipFill>
        <p:spPr>
          <a:xfrm>
            <a:off x="5126400" y="3598407"/>
            <a:ext cx="3950352" cy="1545094"/>
          </a:xfrm>
          <a:prstGeom prst="rect">
            <a:avLst/>
          </a:prstGeom>
          <a:noFill/>
          <a:ln>
            <a:noFill/>
          </a:ln>
        </p:spPr>
      </p:pic>
      <p:pic>
        <p:nvPicPr>
          <p:cNvPr id="167" name="Google Shape;167;p25"/>
          <p:cNvPicPr preferRelativeResize="0"/>
          <p:nvPr/>
        </p:nvPicPr>
        <p:blipFill>
          <a:blip r:embed="rId6">
            <a:alphaModFix/>
          </a:blip>
          <a:stretch>
            <a:fillRect/>
          </a:stretch>
        </p:blipFill>
        <p:spPr>
          <a:xfrm>
            <a:off x="0" y="4038000"/>
            <a:ext cx="2660099" cy="1105500"/>
          </a:xfrm>
          <a:prstGeom prst="rect">
            <a:avLst/>
          </a:prstGeom>
          <a:noFill/>
          <a:ln>
            <a:noFill/>
          </a:ln>
        </p:spPr>
      </p:pic>
      <p:sp>
        <p:nvSpPr>
          <p:cNvPr id="168" name="Google Shape;168;p25"/>
          <p:cNvSpPr txBox="1"/>
          <p:nvPr/>
        </p:nvSpPr>
        <p:spPr>
          <a:xfrm>
            <a:off x="2455475" y="4111075"/>
            <a:ext cx="2660100" cy="8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Tarjan’s algorithm来找critical edge, 因为只能切0，1或2刀</a:t>
            </a:r>
            <a:endParaRPr/>
          </a:p>
          <a:p>
            <a:pPr indent="0" lvl="0" marL="0" rtl="0" algn="l">
              <a:spcBef>
                <a:spcPts val="0"/>
              </a:spcBef>
              <a:spcAft>
                <a:spcPts val="0"/>
              </a:spcAft>
              <a:buNone/>
            </a:pPr>
            <a:r>
              <a:rPr lang="en"/>
              <a:t>Tarjan 详解见图PPT第四节</a:t>
            </a:r>
            <a:endParaRPr/>
          </a:p>
        </p:txBody>
      </p:sp>
      <p:pic>
        <p:nvPicPr>
          <p:cNvPr id="169" name="Google Shape;169;p25"/>
          <p:cNvPicPr preferRelativeResize="0"/>
          <p:nvPr/>
        </p:nvPicPr>
        <p:blipFill>
          <a:blip r:embed="rId7">
            <a:alphaModFix/>
          </a:blip>
          <a:stretch>
            <a:fillRect/>
          </a:stretch>
        </p:blipFill>
        <p:spPr>
          <a:xfrm>
            <a:off x="5126400" y="8"/>
            <a:ext cx="3950349" cy="126699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44444"/>
              </a:lnSpc>
              <a:spcBef>
                <a:spcPts val="0"/>
              </a:spcBef>
              <a:spcAft>
                <a:spcPts val="0"/>
              </a:spcAft>
              <a:buClr>
                <a:schemeClr val="dk1"/>
              </a:buClr>
              <a:buSzPts val="1100"/>
              <a:buFont typeface="Arial"/>
              <a:buNone/>
            </a:pPr>
            <a:r>
              <a:rPr lang="en" sz="1350">
                <a:solidFill>
                  <a:schemeClr val="accent2"/>
                </a:solidFill>
                <a:highlight>
                  <a:srgbClr val="FFFFFF"/>
                </a:highlight>
              </a:rPr>
              <a:t>憨豆先生看牙医</a:t>
            </a:r>
            <a:endParaRPr sz="1350">
              <a:solidFill>
                <a:schemeClr val="accent2"/>
              </a:solidFill>
              <a:highlight>
                <a:srgbClr val="FFFFFF"/>
              </a:highlight>
            </a:endParaRPr>
          </a:p>
          <a:p>
            <a:pPr indent="0" lvl="0" marL="0" rtl="0" algn="l">
              <a:spcBef>
                <a:spcPts val="600"/>
              </a:spcBef>
              <a:spcAft>
                <a:spcPts val="0"/>
              </a:spcAft>
              <a:buNone/>
            </a:pPr>
            <a:r>
              <a:t/>
            </a:r>
            <a:endParaRPr/>
          </a:p>
        </p:txBody>
      </p:sp>
      <p:sp>
        <p:nvSpPr>
          <p:cNvPr id="175" name="Google Shape;175;p26"/>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hlinkClick r:id="rId3"/>
              </a:rPr>
              <a:t>https://www.bilibili.com/video/BV1cE411k7na?p=6</a:t>
            </a:r>
            <a:r>
              <a:rPr lang="en"/>
              <a:t> </a:t>
            </a:r>
            <a:endParaRPr/>
          </a:p>
        </p:txBody>
      </p:sp>
      <p:pic>
        <p:nvPicPr>
          <p:cNvPr id="176" name="Google Shape;176;p26"/>
          <p:cNvPicPr preferRelativeResize="0"/>
          <p:nvPr/>
        </p:nvPicPr>
        <p:blipFill>
          <a:blip r:embed="rId4">
            <a:alphaModFix/>
          </a:blip>
          <a:stretch>
            <a:fillRect/>
          </a:stretch>
        </p:blipFill>
        <p:spPr>
          <a:xfrm>
            <a:off x="394225" y="1725175"/>
            <a:ext cx="4673579" cy="3113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7"/>
          <p:cNvPicPr preferRelativeResize="0"/>
          <p:nvPr/>
        </p:nvPicPr>
        <p:blipFill>
          <a:blip r:embed="rId3">
            <a:alphaModFix/>
          </a:blip>
          <a:stretch>
            <a:fillRect/>
          </a:stretch>
        </p:blipFill>
        <p:spPr>
          <a:xfrm>
            <a:off x="0" y="0"/>
            <a:ext cx="3360675" cy="3627425"/>
          </a:xfrm>
          <a:prstGeom prst="rect">
            <a:avLst/>
          </a:prstGeom>
          <a:noFill/>
          <a:ln>
            <a:noFill/>
          </a:ln>
        </p:spPr>
      </p:pic>
      <p:pic>
        <p:nvPicPr>
          <p:cNvPr id="182" name="Google Shape;182;p27"/>
          <p:cNvPicPr preferRelativeResize="0"/>
          <p:nvPr/>
        </p:nvPicPr>
        <p:blipFill>
          <a:blip r:embed="rId4">
            <a:alphaModFix/>
          </a:blip>
          <a:stretch>
            <a:fillRect/>
          </a:stretch>
        </p:blipFill>
        <p:spPr>
          <a:xfrm>
            <a:off x="4684050" y="0"/>
            <a:ext cx="4459950" cy="4036676"/>
          </a:xfrm>
          <a:prstGeom prst="rect">
            <a:avLst/>
          </a:prstGeom>
          <a:noFill/>
          <a:ln>
            <a:noFill/>
          </a:ln>
        </p:spPr>
      </p:pic>
      <p:pic>
        <p:nvPicPr>
          <p:cNvPr id="183" name="Google Shape;183;p27"/>
          <p:cNvPicPr preferRelativeResize="0"/>
          <p:nvPr/>
        </p:nvPicPr>
        <p:blipFill>
          <a:blip r:embed="rId5">
            <a:alphaModFix/>
          </a:blip>
          <a:stretch>
            <a:fillRect/>
          </a:stretch>
        </p:blipFill>
        <p:spPr>
          <a:xfrm>
            <a:off x="4721271" y="4036675"/>
            <a:ext cx="3124266" cy="1067525"/>
          </a:xfrm>
          <a:prstGeom prst="rect">
            <a:avLst/>
          </a:prstGeom>
          <a:noFill/>
          <a:ln>
            <a:noFill/>
          </a:ln>
        </p:spPr>
      </p:pic>
      <p:pic>
        <p:nvPicPr>
          <p:cNvPr id="184" name="Google Shape;184;p27"/>
          <p:cNvPicPr preferRelativeResize="0"/>
          <p:nvPr/>
        </p:nvPicPr>
        <p:blipFill>
          <a:blip r:embed="rId6">
            <a:alphaModFix/>
          </a:blip>
          <a:stretch>
            <a:fillRect/>
          </a:stretch>
        </p:blipFill>
        <p:spPr>
          <a:xfrm>
            <a:off x="0" y="3575950"/>
            <a:ext cx="2939150" cy="1567549"/>
          </a:xfrm>
          <a:prstGeom prst="rect">
            <a:avLst/>
          </a:prstGeom>
          <a:noFill/>
          <a:ln>
            <a:noFill/>
          </a:ln>
        </p:spPr>
      </p:pic>
      <p:sp>
        <p:nvSpPr>
          <p:cNvPr id="185" name="Google Shape;185;p27"/>
          <p:cNvSpPr txBox="1"/>
          <p:nvPr/>
        </p:nvSpPr>
        <p:spPr>
          <a:xfrm>
            <a:off x="2362475" y="1711400"/>
            <a:ext cx="2157900" cy="10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55555"/>
                </a:solidFill>
                <a:highlight>
                  <a:srgbClr val="FFFFFF"/>
                </a:highlight>
                <a:latin typeface="Microsoft Yahei"/>
                <a:ea typeface="Microsoft Yahei"/>
                <a:cs typeface="Microsoft Yahei"/>
                <a:sym typeface="Microsoft Yahei"/>
              </a:rPr>
              <a:t>canonical (hash) 翻译成中文是经典的，最简介的，或者说最自然的，稳定的</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8"/>
          <p:cNvPicPr preferRelativeResize="0"/>
          <p:nvPr/>
        </p:nvPicPr>
        <p:blipFill rotWithShape="1">
          <a:blip r:embed="rId3">
            <a:alphaModFix/>
          </a:blip>
          <a:srcRect b="0" l="0" r="0" t="1400"/>
          <a:stretch/>
        </p:blipFill>
        <p:spPr>
          <a:xfrm>
            <a:off x="2138350" y="148825"/>
            <a:ext cx="6854826" cy="4770849"/>
          </a:xfrm>
          <a:prstGeom prst="rect">
            <a:avLst/>
          </a:prstGeom>
          <a:noFill/>
          <a:ln>
            <a:noFill/>
          </a:ln>
        </p:spPr>
      </p:pic>
      <p:sp>
        <p:nvSpPr>
          <p:cNvPr id="191" name="Google Shape;191;p28"/>
          <p:cNvSpPr txBox="1"/>
          <p:nvPr/>
        </p:nvSpPr>
        <p:spPr>
          <a:xfrm>
            <a:off x="276450" y="1085750"/>
            <a:ext cx="1443000" cy="8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来自国际信息奥林匹克竞赛</a:t>
            </a:r>
            <a:endParaRPr/>
          </a:p>
        </p:txBody>
      </p:sp>
      <p:sp>
        <p:nvSpPr>
          <p:cNvPr id="192" name="Google Shape;192;p28"/>
          <p:cNvSpPr txBox="1"/>
          <p:nvPr/>
        </p:nvSpPr>
        <p:spPr>
          <a:xfrm>
            <a:off x="67200" y="2656675"/>
            <a:ext cx="2028900" cy="8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http://olympiads.win.tue.nl/ioi/ioi98/contest/day1/starry/starry.html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198" name="Google Shape;198;p29"/>
          <p:cNvSpPr txBox="1"/>
          <p:nvPr>
            <p:ph idx="1" type="body"/>
          </p:nvPr>
        </p:nvSpPr>
        <p:spPr>
          <a:xfrm>
            <a:off x="311700" y="2009025"/>
            <a:ext cx="5715300" cy="255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DFS和BFS必须熟悉，stack和queue</a:t>
            </a:r>
            <a:endParaRPr/>
          </a:p>
          <a:p>
            <a:pPr indent="-342900" lvl="0" marL="457200" rtl="0" algn="l">
              <a:spcBef>
                <a:spcPts val="0"/>
              </a:spcBef>
              <a:spcAft>
                <a:spcPts val="0"/>
              </a:spcAft>
              <a:buSzPts val="1800"/>
              <a:buAutoNum type="arabicPeriod"/>
            </a:pPr>
            <a:r>
              <a:rPr lang="en"/>
              <a:t>Union Find 必须熟练，默认模板外加2种优化</a:t>
            </a:r>
            <a:endParaRPr/>
          </a:p>
          <a:p>
            <a:pPr indent="-342900" lvl="0" marL="457200" rtl="0" algn="l">
              <a:spcBef>
                <a:spcPts val="0"/>
              </a:spcBef>
              <a:spcAft>
                <a:spcPts val="0"/>
              </a:spcAft>
              <a:buSzPts val="1800"/>
              <a:buAutoNum type="arabicPeriod"/>
            </a:pPr>
            <a:r>
              <a:rPr lang="en"/>
              <a:t>Trajan’s只有亚麻考察过，考到的概率极低</a:t>
            </a:r>
            <a:endParaRPr/>
          </a:p>
          <a:p>
            <a:pPr indent="-342900" lvl="0" marL="457200" rtl="0" algn="l">
              <a:spcBef>
                <a:spcPts val="0"/>
              </a:spcBef>
              <a:spcAft>
                <a:spcPts val="0"/>
              </a:spcAft>
              <a:buSzPts val="1800"/>
              <a:buAutoNum type="arabicPeriod"/>
            </a:pPr>
            <a:r>
              <a:rPr lang="en"/>
              <a:t>shape1可以用路径辨别，shape2建议只讲讲思路，出竞赛题这是想让你挂</a:t>
            </a:r>
            <a:endParaRPr/>
          </a:p>
        </p:txBody>
      </p:sp>
      <p:pic>
        <p:nvPicPr>
          <p:cNvPr id="199" name="Google Shape;199;p29"/>
          <p:cNvPicPr preferRelativeResize="0"/>
          <p:nvPr/>
        </p:nvPicPr>
        <p:blipFill>
          <a:blip r:embed="rId3">
            <a:alphaModFix/>
          </a:blip>
          <a:stretch>
            <a:fillRect/>
          </a:stretch>
        </p:blipFill>
        <p:spPr>
          <a:xfrm>
            <a:off x="6216625" y="1384050"/>
            <a:ext cx="2812199" cy="3063398"/>
          </a:xfrm>
          <a:prstGeom prst="rect">
            <a:avLst/>
          </a:prstGeom>
          <a:noFill/>
          <a:ln>
            <a:noFill/>
          </a:ln>
        </p:spPr>
      </p:pic>
      <p:pic>
        <p:nvPicPr>
          <p:cNvPr id="200" name="Google Shape;200;p29"/>
          <p:cNvPicPr preferRelativeResize="0"/>
          <p:nvPr/>
        </p:nvPicPr>
        <p:blipFill>
          <a:blip r:embed="rId4">
            <a:alphaModFix/>
          </a:blip>
          <a:stretch>
            <a:fillRect/>
          </a:stretch>
        </p:blipFill>
        <p:spPr>
          <a:xfrm>
            <a:off x="2350825" y="75479"/>
            <a:ext cx="4535349" cy="1234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附录: Stack Memory and Heap Space in Java</a:t>
            </a:r>
            <a:endParaRPr/>
          </a:p>
        </p:txBody>
      </p:sp>
      <p:pic>
        <p:nvPicPr>
          <p:cNvPr id="206" name="Google Shape;206;p30"/>
          <p:cNvPicPr preferRelativeResize="0"/>
          <p:nvPr/>
        </p:nvPicPr>
        <p:blipFill rotWithShape="1">
          <a:blip r:embed="rId3">
            <a:alphaModFix/>
          </a:blip>
          <a:srcRect b="0" l="0" r="0" t="22910"/>
          <a:stretch/>
        </p:blipFill>
        <p:spPr>
          <a:xfrm>
            <a:off x="0" y="703975"/>
            <a:ext cx="7864824" cy="706550"/>
          </a:xfrm>
          <a:prstGeom prst="rect">
            <a:avLst/>
          </a:prstGeom>
          <a:noFill/>
          <a:ln>
            <a:noFill/>
          </a:ln>
        </p:spPr>
      </p:pic>
      <p:pic>
        <p:nvPicPr>
          <p:cNvPr id="207" name="Google Shape;207;p30"/>
          <p:cNvPicPr preferRelativeResize="0"/>
          <p:nvPr/>
        </p:nvPicPr>
        <p:blipFill>
          <a:blip r:embed="rId4">
            <a:alphaModFix/>
          </a:blip>
          <a:stretch>
            <a:fillRect/>
          </a:stretch>
        </p:blipFill>
        <p:spPr>
          <a:xfrm>
            <a:off x="115200" y="1674175"/>
            <a:ext cx="5311901" cy="3086650"/>
          </a:xfrm>
          <a:prstGeom prst="rect">
            <a:avLst/>
          </a:prstGeom>
          <a:noFill/>
          <a:ln>
            <a:noFill/>
          </a:ln>
        </p:spPr>
      </p:pic>
      <p:sp>
        <p:nvSpPr>
          <p:cNvPr id="208" name="Google Shape;208;p30"/>
          <p:cNvSpPr txBox="1"/>
          <p:nvPr/>
        </p:nvSpPr>
        <p:spPr>
          <a:xfrm>
            <a:off x="5664350" y="1609100"/>
            <a:ext cx="3301800" cy="3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50">
                <a:solidFill>
                  <a:srgbClr val="333333"/>
                </a:solidFill>
                <a:highlight>
                  <a:srgbClr val="FFFFFF"/>
                </a:highlight>
              </a:rPr>
              <a:t>Stack Memory </a:t>
            </a:r>
            <a:r>
              <a:rPr lang="en" sz="1350">
                <a:solidFill>
                  <a:srgbClr val="333333"/>
                </a:solidFill>
                <a:highlight>
                  <a:srgbClr val="FFFFFF"/>
                </a:highlight>
              </a:rPr>
              <a:t>in Java is used for static memory allocation and the execution of a thread. It contains primitive values that are specific to a method and references to objects that are in a heap, referred from the method.</a:t>
            </a:r>
            <a:endParaRPr sz="1350">
              <a:solidFill>
                <a:srgbClr val="333333"/>
              </a:solidFill>
              <a:highlight>
                <a:srgbClr val="FFFFFF"/>
              </a:highlight>
            </a:endParaRPr>
          </a:p>
          <a:p>
            <a:pPr indent="0" lvl="0" marL="0" rtl="0" algn="l">
              <a:spcBef>
                <a:spcPts val="0"/>
              </a:spcBef>
              <a:spcAft>
                <a:spcPts val="0"/>
              </a:spcAft>
              <a:buNone/>
            </a:pPr>
            <a:r>
              <a:t/>
            </a:r>
            <a:endParaRPr sz="1350">
              <a:solidFill>
                <a:srgbClr val="333333"/>
              </a:solidFill>
              <a:highlight>
                <a:srgbClr val="FFFFFF"/>
              </a:highlight>
            </a:endParaRPr>
          </a:p>
          <a:p>
            <a:pPr indent="0" lvl="0" marL="0" rtl="0" algn="l">
              <a:spcBef>
                <a:spcPts val="0"/>
              </a:spcBef>
              <a:spcAft>
                <a:spcPts val="0"/>
              </a:spcAft>
              <a:buNone/>
            </a:pPr>
            <a:r>
              <a:rPr b="1" lang="en" sz="1350">
                <a:solidFill>
                  <a:srgbClr val="333333"/>
                </a:solidFill>
                <a:highlight>
                  <a:srgbClr val="FFFFFF"/>
                </a:highlight>
              </a:rPr>
              <a:t>Heap space </a:t>
            </a:r>
            <a:r>
              <a:rPr lang="en" sz="1350">
                <a:solidFill>
                  <a:srgbClr val="333333"/>
                </a:solidFill>
                <a:highlight>
                  <a:srgbClr val="FFFFFF"/>
                </a:highlight>
              </a:rPr>
              <a:t>in Java is used for dynamic memory allocation for Java objects and JRE classes at the runtime. New objects are always created in heap space and the references to this objects are stored in stack memory.</a:t>
            </a:r>
            <a:endParaRPr sz="1350">
              <a:solidFill>
                <a:srgbClr val="333333"/>
              </a:solidFill>
              <a:highlight>
                <a:srgbClr val="FFFFFF"/>
              </a:highlight>
            </a:endParaRPr>
          </a:p>
          <a:p>
            <a:pPr indent="0" lvl="0" marL="0" rtl="0" algn="l">
              <a:spcBef>
                <a:spcPts val="0"/>
              </a:spcBef>
              <a:spcAft>
                <a:spcPts val="0"/>
              </a:spcAft>
              <a:buNone/>
            </a:pPr>
            <a:r>
              <a:t/>
            </a:r>
            <a:endParaRPr sz="1350">
              <a:solidFill>
                <a:srgbClr val="333333"/>
              </a:solidFill>
              <a:highlight>
                <a:srgbClr val="FFFFFF"/>
              </a:highlight>
            </a:endParaRPr>
          </a:p>
          <a:p>
            <a:pPr indent="0" lvl="0" marL="0" rtl="0" algn="l">
              <a:spcBef>
                <a:spcPts val="0"/>
              </a:spcBef>
              <a:spcAft>
                <a:spcPts val="0"/>
              </a:spcAft>
              <a:buNone/>
            </a:pPr>
            <a:r>
              <a:t/>
            </a:r>
            <a:endParaRPr sz="1350">
              <a:solidFill>
                <a:srgbClr val="333333"/>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1"/>
          <p:cNvPicPr preferRelativeResize="0"/>
          <p:nvPr/>
        </p:nvPicPr>
        <p:blipFill>
          <a:blip r:embed="rId3">
            <a:alphaModFix/>
          </a:blip>
          <a:stretch>
            <a:fillRect/>
          </a:stretch>
        </p:blipFill>
        <p:spPr>
          <a:xfrm>
            <a:off x="152400" y="0"/>
            <a:ext cx="5725873" cy="1847325"/>
          </a:xfrm>
          <a:prstGeom prst="rect">
            <a:avLst/>
          </a:prstGeom>
          <a:noFill/>
          <a:ln>
            <a:noFill/>
          </a:ln>
        </p:spPr>
      </p:pic>
      <p:pic>
        <p:nvPicPr>
          <p:cNvPr id="214" name="Google Shape;214;p31"/>
          <p:cNvPicPr preferRelativeResize="0"/>
          <p:nvPr/>
        </p:nvPicPr>
        <p:blipFill>
          <a:blip r:embed="rId4">
            <a:alphaModFix/>
          </a:blip>
          <a:stretch>
            <a:fillRect/>
          </a:stretch>
        </p:blipFill>
        <p:spPr>
          <a:xfrm>
            <a:off x="217500" y="1664900"/>
            <a:ext cx="6177726" cy="1949650"/>
          </a:xfrm>
          <a:prstGeom prst="rect">
            <a:avLst/>
          </a:prstGeom>
          <a:noFill/>
          <a:ln>
            <a:noFill/>
          </a:ln>
        </p:spPr>
      </p:pic>
      <p:pic>
        <p:nvPicPr>
          <p:cNvPr id="215" name="Google Shape;215;p31"/>
          <p:cNvPicPr preferRelativeResize="0"/>
          <p:nvPr/>
        </p:nvPicPr>
        <p:blipFill>
          <a:blip r:embed="rId5">
            <a:alphaModFix/>
          </a:blip>
          <a:stretch>
            <a:fillRect/>
          </a:stretch>
        </p:blipFill>
        <p:spPr>
          <a:xfrm>
            <a:off x="152400" y="3517752"/>
            <a:ext cx="6734000" cy="1393225"/>
          </a:xfrm>
          <a:prstGeom prst="rect">
            <a:avLst/>
          </a:prstGeom>
          <a:noFill/>
          <a:ln>
            <a:noFill/>
          </a:ln>
        </p:spPr>
      </p:pic>
      <p:sp>
        <p:nvSpPr>
          <p:cNvPr id="216" name="Google Shape;216;p31"/>
          <p:cNvSpPr txBox="1"/>
          <p:nvPr/>
        </p:nvSpPr>
        <p:spPr>
          <a:xfrm>
            <a:off x="6994400" y="4362200"/>
            <a:ext cx="2074200" cy="6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https://www.baeldung.com/java-stack-heap</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岛屿类题目考察知识点</a:t>
            </a:r>
            <a:endParaRPr/>
          </a:p>
        </p:txBody>
      </p:sp>
      <p:sp>
        <p:nvSpPr>
          <p:cNvPr id="62" name="Google Shape;62;p14"/>
          <p:cNvSpPr txBox="1"/>
          <p:nvPr>
            <p:ph idx="1" type="body"/>
          </p:nvPr>
        </p:nvSpPr>
        <p:spPr>
          <a:xfrm>
            <a:off x="311700" y="1152475"/>
            <a:ext cx="4896900" cy="319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AA84F"/>
              </a:buClr>
              <a:buSzPts val="1800"/>
              <a:buAutoNum type="arabicPeriod"/>
            </a:pPr>
            <a:r>
              <a:rPr b="1" lang="en">
                <a:solidFill>
                  <a:srgbClr val="6AA84F"/>
                </a:solidFill>
              </a:rPr>
              <a:t>DFS</a:t>
            </a:r>
            <a:endParaRPr b="1">
              <a:solidFill>
                <a:srgbClr val="6AA84F"/>
              </a:solidFill>
            </a:endParaRPr>
          </a:p>
          <a:p>
            <a:pPr indent="-342900" lvl="0" marL="457200" rtl="0" algn="l">
              <a:spcBef>
                <a:spcPts val="0"/>
              </a:spcBef>
              <a:spcAft>
                <a:spcPts val="0"/>
              </a:spcAft>
              <a:buClr>
                <a:srgbClr val="6AA84F"/>
              </a:buClr>
              <a:buSzPts val="1800"/>
              <a:buAutoNum type="arabicPeriod"/>
            </a:pPr>
            <a:r>
              <a:rPr b="1" lang="en">
                <a:solidFill>
                  <a:srgbClr val="6AA84F"/>
                </a:solidFill>
              </a:rPr>
              <a:t>BFS</a:t>
            </a:r>
            <a:endParaRPr b="1">
              <a:solidFill>
                <a:srgbClr val="6AA84F"/>
              </a:solidFill>
            </a:endParaRPr>
          </a:p>
          <a:p>
            <a:pPr indent="-342900" lvl="0" marL="457200" rtl="0" algn="l">
              <a:spcBef>
                <a:spcPts val="0"/>
              </a:spcBef>
              <a:spcAft>
                <a:spcPts val="0"/>
              </a:spcAft>
              <a:buClr>
                <a:srgbClr val="6AA84F"/>
              </a:buClr>
              <a:buSzPts val="1800"/>
              <a:buAutoNum type="arabicPeriod"/>
            </a:pPr>
            <a:r>
              <a:rPr b="1" lang="en">
                <a:solidFill>
                  <a:srgbClr val="6AA84F"/>
                </a:solidFill>
              </a:rPr>
              <a:t>Union Find</a:t>
            </a:r>
            <a:endParaRPr b="1">
              <a:solidFill>
                <a:srgbClr val="6AA84F"/>
              </a:solidFill>
            </a:endParaRPr>
          </a:p>
          <a:p>
            <a:pPr indent="-342900" lvl="0" marL="457200" rtl="0" algn="l">
              <a:spcBef>
                <a:spcPts val="0"/>
              </a:spcBef>
              <a:spcAft>
                <a:spcPts val="0"/>
              </a:spcAft>
              <a:buSzPts val="1800"/>
              <a:buAutoNum type="arabicPeriod"/>
            </a:pPr>
            <a:r>
              <a:rPr lang="en"/>
              <a:t>Path to describe shape</a:t>
            </a:r>
            <a:endParaRPr/>
          </a:p>
          <a:p>
            <a:pPr indent="-342900" lvl="0" marL="457200" rtl="0" algn="l">
              <a:spcBef>
                <a:spcPts val="0"/>
              </a:spcBef>
              <a:spcAft>
                <a:spcPts val="0"/>
              </a:spcAft>
              <a:buSzPts val="1800"/>
              <a:buAutoNum type="arabicPeriod"/>
            </a:pPr>
            <a:r>
              <a:rPr lang="en"/>
              <a:t>Tarjan’s Algorithm</a:t>
            </a:r>
            <a:endParaRPr/>
          </a:p>
          <a:p>
            <a:pPr indent="-342900" lvl="0" marL="457200" rtl="0" algn="l">
              <a:spcBef>
                <a:spcPts val="0"/>
              </a:spcBef>
              <a:spcAft>
                <a:spcPts val="0"/>
              </a:spcAft>
              <a:buClr>
                <a:srgbClr val="FF9900"/>
              </a:buClr>
              <a:buSzPts val="1800"/>
              <a:buAutoNum type="arabicPeriod"/>
            </a:pPr>
            <a:r>
              <a:rPr b="1" lang="en">
                <a:solidFill>
                  <a:srgbClr val="FF9900"/>
                </a:solidFill>
              </a:rPr>
              <a:t>Distributed processing as a follow up</a:t>
            </a:r>
            <a:endParaRPr b="1">
              <a:solidFill>
                <a:srgbClr val="FF9900"/>
              </a:solidFill>
            </a:endParaRPr>
          </a:p>
        </p:txBody>
      </p:sp>
      <p:pic>
        <p:nvPicPr>
          <p:cNvPr id="63" name="Google Shape;63;p14"/>
          <p:cNvPicPr preferRelativeResize="0"/>
          <p:nvPr/>
        </p:nvPicPr>
        <p:blipFill>
          <a:blip r:embed="rId3">
            <a:alphaModFix/>
          </a:blip>
          <a:stretch>
            <a:fillRect/>
          </a:stretch>
        </p:blipFill>
        <p:spPr>
          <a:xfrm>
            <a:off x="4919138" y="333363"/>
            <a:ext cx="4048125" cy="2238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2"/>
          <p:cNvPicPr preferRelativeResize="0"/>
          <p:nvPr/>
        </p:nvPicPr>
        <p:blipFill>
          <a:blip r:embed="rId3">
            <a:alphaModFix/>
          </a:blip>
          <a:stretch>
            <a:fillRect/>
          </a:stretch>
        </p:blipFill>
        <p:spPr>
          <a:xfrm>
            <a:off x="111625" y="0"/>
            <a:ext cx="8839198" cy="4436319"/>
          </a:xfrm>
          <a:prstGeom prst="rect">
            <a:avLst/>
          </a:prstGeom>
          <a:noFill/>
          <a:ln>
            <a:noFill/>
          </a:ln>
        </p:spPr>
      </p:pic>
      <p:sp>
        <p:nvSpPr>
          <p:cNvPr id="222" name="Google Shape;222;p32"/>
          <p:cNvSpPr txBox="1"/>
          <p:nvPr/>
        </p:nvSpPr>
        <p:spPr>
          <a:xfrm>
            <a:off x="111625" y="4269200"/>
            <a:ext cx="4613400" cy="8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02124"/>
                </a:solidFill>
                <a:highlight>
                  <a:srgbClr val="FFFFFF"/>
                </a:highlight>
                <a:latin typeface="Roboto"/>
                <a:ea typeface="Roboto"/>
                <a:cs typeface="Roboto"/>
                <a:sym typeface="Roboto"/>
              </a:rPr>
              <a:t>Default stack size varies between </a:t>
            </a:r>
            <a:r>
              <a:rPr b="1" lang="en" sz="1000">
                <a:solidFill>
                  <a:srgbClr val="202124"/>
                </a:solidFill>
                <a:highlight>
                  <a:srgbClr val="FFFFFF"/>
                </a:highlight>
                <a:latin typeface="Roboto"/>
                <a:ea typeface="Roboto"/>
                <a:cs typeface="Roboto"/>
                <a:sym typeface="Roboto"/>
              </a:rPr>
              <a:t>320k</a:t>
            </a:r>
            <a:r>
              <a:rPr lang="en" sz="1000">
                <a:solidFill>
                  <a:srgbClr val="202124"/>
                </a:solidFill>
                <a:highlight>
                  <a:srgbClr val="FFFFFF"/>
                </a:highlight>
                <a:latin typeface="Roboto"/>
                <a:ea typeface="Roboto"/>
                <a:cs typeface="Roboto"/>
                <a:sym typeface="Roboto"/>
              </a:rPr>
              <a:t> and 1024k depending on the version of Java and the system used. For a 64 bits Java 8 program with minimal stack usage, the maximum number of nested method calls is about 7 000. Generally, we don't need more, excepted in very specific cases. One such case is recursive method calls.</a:t>
            </a:r>
            <a:endParaRPr sz="1200"/>
          </a:p>
        </p:txBody>
      </p:sp>
      <p:sp>
        <p:nvSpPr>
          <p:cNvPr id="223" name="Google Shape;223;p32"/>
          <p:cNvSpPr txBox="1"/>
          <p:nvPr/>
        </p:nvSpPr>
        <p:spPr>
          <a:xfrm>
            <a:off x="4780775" y="4269200"/>
            <a:ext cx="4363200" cy="8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The default maximum heap space is 1/2 of the physical memory of size up to 192 bytes and 1/4th of physical memory for the size up to 1Gig. So for 1Gig machine maximum heap size is 256MB 2.maximum heap size will not be used until the program creates enough object to fill initial heap space which will be much lesser but at-least 8 MB or 1/64th part of Physical memory up to 1GB.</a:t>
            </a:r>
            <a:endParaRPr sz="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0" y="0"/>
            <a:ext cx="4183272" cy="5143501"/>
          </a:xfrm>
          <a:prstGeom prst="rect">
            <a:avLst/>
          </a:prstGeom>
          <a:noFill/>
          <a:ln>
            <a:noFill/>
          </a:ln>
        </p:spPr>
      </p:pic>
      <p:pic>
        <p:nvPicPr>
          <p:cNvPr id="69" name="Google Shape;69;p15"/>
          <p:cNvPicPr preferRelativeResize="0"/>
          <p:nvPr/>
        </p:nvPicPr>
        <p:blipFill>
          <a:blip r:embed="rId4">
            <a:alphaModFix/>
          </a:blip>
          <a:stretch>
            <a:fillRect/>
          </a:stretch>
        </p:blipFill>
        <p:spPr>
          <a:xfrm>
            <a:off x="4147455" y="502303"/>
            <a:ext cx="4996546" cy="1793625"/>
          </a:xfrm>
          <a:prstGeom prst="rect">
            <a:avLst/>
          </a:prstGeom>
          <a:noFill/>
          <a:ln>
            <a:noFill/>
          </a:ln>
        </p:spPr>
      </p:pic>
      <p:pic>
        <p:nvPicPr>
          <p:cNvPr id="70" name="Google Shape;70;p15"/>
          <p:cNvPicPr preferRelativeResize="0"/>
          <p:nvPr/>
        </p:nvPicPr>
        <p:blipFill>
          <a:blip r:embed="rId5">
            <a:alphaModFix/>
          </a:blip>
          <a:stretch>
            <a:fillRect/>
          </a:stretch>
        </p:blipFill>
        <p:spPr>
          <a:xfrm>
            <a:off x="4207638" y="2692664"/>
            <a:ext cx="4947823" cy="2213060"/>
          </a:xfrm>
          <a:prstGeom prst="rect">
            <a:avLst/>
          </a:prstGeom>
          <a:noFill/>
          <a:ln>
            <a:noFill/>
          </a:ln>
        </p:spPr>
      </p:pic>
      <p:sp>
        <p:nvSpPr>
          <p:cNvPr id="71" name="Google Shape;71;p15"/>
          <p:cNvSpPr txBox="1"/>
          <p:nvPr/>
        </p:nvSpPr>
        <p:spPr>
          <a:xfrm>
            <a:off x="2836825" y="93000"/>
            <a:ext cx="31995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最最最基础，3种解法均可</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6"/>
          <p:cNvPicPr preferRelativeResize="0"/>
          <p:nvPr/>
        </p:nvPicPr>
        <p:blipFill>
          <a:blip r:embed="rId3">
            <a:alphaModFix/>
          </a:blip>
          <a:stretch>
            <a:fillRect/>
          </a:stretch>
        </p:blipFill>
        <p:spPr>
          <a:xfrm>
            <a:off x="4706199" y="1023050"/>
            <a:ext cx="4437801" cy="3646025"/>
          </a:xfrm>
          <a:prstGeom prst="rect">
            <a:avLst/>
          </a:prstGeom>
          <a:noFill/>
          <a:ln>
            <a:noFill/>
          </a:ln>
        </p:spPr>
      </p:pic>
      <p:pic>
        <p:nvPicPr>
          <p:cNvPr id="77" name="Google Shape;77;p16"/>
          <p:cNvPicPr preferRelativeResize="0"/>
          <p:nvPr/>
        </p:nvPicPr>
        <p:blipFill>
          <a:blip r:embed="rId4">
            <a:alphaModFix/>
          </a:blip>
          <a:stretch>
            <a:fillRect/>
          </a:stretch>
        </p:blipFill>
        <p:spPr>
          <a:xfrm>
            <a:off x="0" y="1175525"/>
            <a:ext cx="4648101" cy="2693725"/>
          </a:xfrm>
          <a:prstGeom prst="rect">
            <a:avLst/>
          </a:prstGeom>
          <a:noFill/>
          <a:ln>
            <a:noFill/>
          </a:ln>
        </p:spPr>
      </p:pic>
      <p:sp>
        <p:nvSpPr>
          <p:cNvPr id="78" name="Google Shape;78;p16"/>
          <p:cNvSpPr txBox="1"/>
          <p:nvPr/>
        </p:nvSpPr>
        <p:spPr>
          <a:xfrm>
            <a:off x="691750" y="269725"/>
            <a:ext cx="32646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DFS iterative way, using extra space stack can work for big data</a:t>
            </a:r>
            <a:endParaRPr/>
          </a:p>
        </p:txBody>
      </p:sp>
      <p:sp>
        <p:nvSpPr>
          <p:cNvPr id="79" name="Google Shape;79;p16"/>
          <p:cNvSpPr txBox="1"/>
          <p:nvPr/>
        </p:nvSpPr>
        <p:spPr>
          <a:xfrm>
            <a:off x="4734250" y="176725"/>
            <a:ext cx="3804000" cy="5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同样也可以用UF来做找关系，是否连接的题目，详细请查看union find专节</a:t>
            </a:r>
            <a:endParaRPr/>
          </a:p>
        </p:txBody>
      </p:sp>
      <p:sp>
        <p:nvSpPr>
          <p:cNvPr id="80" name="Google Shape;80;p16"/>
          <p:cNvSpPr txBox="1"/>
          <p:nvPr/>
        </p:nvSpPr>
        <p:spPr>
          <a:xfrm>
            <a:off x="753400" y="4120375"/>
            <a:ext cx="3366900" cy="7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DFS</a:t>
            </a:r>
            <a:r>
              <a:rPr lang="en"/>
              <a:t>空间复杂度？见附录分析之</a:t>
            </a:r>
            <a:endParaRPr/>
          </a:p>
          <a:p>
            <a:pPr indent="0" lvl="0" marL="0" rtl="0" algn="l">
              <a:spcBef>
                <a:spcPts val="0"/>
              </a:spcBef>
              <a:spcAft>
                <a:spcPts val="0"/>
              </a:spcAft>
              <a:buNone/>
            </a:pPr>
            <a:r>
              <a:rPr lang="en"/>
              <a:t>Stack Memory and Heap Space in Java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59375" y="105900"/>
            <a:ext cx="4512624" cy="4192895"/>
          </a:xfrm>
          <a:prstGeom prst="rect">
            <a:avLst/>
          </a:prstGeom>
          <a:noFill/>
          <a:ln>
            <a:noFill/>
          </a:ln>
        </p:spPr>
      </p:pic>
      <p:pic>
        <p:nvPicPr>
          <p:cNvPr id="86" name="Google Shape;86;p17"/>
          <p:cNvPicPr preferRelativeResize="0"/>
          <p:nvPr/>
        </p:nvPicPr>
        <p:blipFill>
          <a:blip r:embed="rId4">
            <a:alphaModFix/>
          </a:blip>
          <a:stretch>
            <a:fillRect/>
          </a:stretch>
        </p:blipFill>
        <p:spPr>
          <a:xfrm>
            <a:off x="4489323" y="1395150"/>
            <a:ext cx="4654676" cy="2610359"/>
          </a:xfrm>
          <a:prstGeom prst="rect">
            <a:avLst/>
          </a:prstGeom>
          <a:noFill/>
          <a:ln>
            <a:noFill/>
          </a:ln>
        </p:spPr>
      </p:pic>
      <p:sp>
        <p:nvSpPr>
          <p:cNvPr id="87" name="Google Shape;87;p17"/>
          <p:cNvSpPr txBox="1"/>
          <p:nvPr/>
        </p:nvSpPr>
        <p:spPr>
          <a:xfrm>
            <a:off x="4734250" y="538350"/>
            <a:ext cx="28833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套娃题直接暴力，找哪一个group的1最多</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8"/>
          <p:cNvPicPr preferRelativeResize="0"/>
          <p:nvPr/>
        </p:nvPicPr>
        <p:blipFill>
          <a:blip r:embed="rId3">
            <a:alphaModFix/>
          </a:blip>
          <a:stretch>
            <a:fillRect/>
          </a:stretch>
        </p:blipFill>
        <p:spPr>
          <a:xfrm>
            <a:off x="0" y="0"/>
            <a:ext cx="4287799" cy="4280674"/>
          </a:xfrm>
          <a:prstGeom prst="rect">
            <a:avLst/>
          </a:prstGeom>
          <a:noFill/>
          <a:ln>
            <a:noFill/>
          </a:ln>
        </p:spPr>
      </p:pic>
      <p:pic>
        <p:nvPicPr>
          <p:cNvPr id="93" name="Google Shape;93;p18"/>
          <p:cNvPicPr preferRelativeResize="0"/>
          <p:nvPr/>
        </p:nvPicPr>
        <p:blipFill>
          <a:blip r:embed="rId4">
            <a:alphaModFix/>
          </a:blip>
          <a:stretch>
            <a:fillRect/>
          </a:stretch>
        </p:blipFill>
        <p:spPr>
          <a:xfrm>
            <a:off x="4232000" y="1730000"/>
            <a:ext cx="4856199" cy="2924917"/>
          </a:xfrm>
          <a:prstGeom prst="rect">
            <a:avLst/>
          </a:prstGeom>
          <a:noFill/>
          <a:ln>
            <a:noFill/>
          </a:ln>
        </p:spPr>
      </p:pic>
      <p:pic>
        <p:nvPicPr>
          <p:cNvPr id="94" name="Google Shape;94;p18"/>
          <p:cNvPicPr preferRelativeResize="0"/>
          <p:nvPr/>
        </p:nvPicPr>
        <p:blipFill>
          <a:blip r:embed="rId5">
            <a:alphaModFix/>
          </a:blip>
          <a:stretch>
            <a:fillRect/>
          </a:stretch>
        </p:blipFill>
        <p:spPr>
          <a:xfrm>
            <a:off x="0" y="4343000"/>
            <a:ext cx="4129676" cy="644350"/>
          </a:xfrm>
          <a:prstGeom prst="rect">
            <a:avLst/>
          </a:prstGeom>
          <a:noFill/>
          <a:ln>
            <a:noFill/>
          </a:ln>
        </p:spPr>
      </p:pic>
      <p:sp>
        <p:nvSpPr>
          <p:cNvPr id="95" name="Google Shape;95;p18"/>
          <p:cNvSpPr txBox="1"/>
          <p:nvPr/>
        </p:nvSpPr>
        <p:spPr>
          <a:xfrm>
            <a:off x="4697050" y="279025"/>
            <a:ext cx="4055400" cy="10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数</a:t>
            </a:r>
            <a:r>
              <a:rPr lang="en"/>
              <a:t>边界，暴力dfs或者使用巧妙解，每个单独快可以提供4个边界，有相邻的岛屿每一个少提供一个边界</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9"/>
          <p:cNvPicPr preferRelativeResize="0"/>
          <p:nvPr/>
        </p:nvPicPr>
        <p:blipFill>
          <a:blip r:embed="rId3">
            <a:alphaModFix/>
          </a:blip>
          <a:stretch>
            <a:fillRect/>
          </a:stretch>
        </p:blipFill>
        <p:spPr>
          <a:xfrm>
            <a:off x="0" y="0"/>
            <a:ext cx="3218175" cy="3699975"/>
          </a:xfrm>
          <a:prstGeom prst="rect">
            <a:avLst/>
          </a:prstGeom>
          <a:noFill/>
          <a:ln>
            <a:noFill/>
          </a:ln>
        </p:spPr>
      </p:pic>
      <p:pic>
        <p:nvPicPr>
          <p:cNvPr id="101" name="Google Shape;101;p19"/>
          <p:cNvPicPr preferRelativeResize="0"/>
          <p:nvPr/>
        </p:nvPicPr>
        <p:blipFill>
          <a:blip r:embed="rId4">
            <a:alphaModFix/>
          </a:blip>
          <a:stretch>
            <a:fillRect/>
          </a:stretch>
        </p:blipFill>
        <p:spPr>
          <a:xfrm>
            <a:off x="0" y="3618500"/>
            <a:ext cx="2937469" cy="1525000"/>
          </a:xfrm>
          <a:prstGeom prst="rect">
            <a:avLst/>
          </a:prstGeom>
          <a:noFill/>
          <a:ln>
            <a:noFill/>
          </a:ln>
        </p:spPr>
      </p:pic>
      <p:pic>
        <p:nvPicPr>
          <p:cNvPr id="102" name="Google Shape;102;p19"/>
          <p:cNvPicPr preferRelativeResize="0"/>
          <p:nvPr/>
        </p:nvPicPr>
        <p:blipFill>
          <a:blip r:embed="rId5">
            <a:alphaModFix/>
          </a:blip>
          <a:stretch>
            <a:fillRect/>
          </a:stretch>
        </p:blipFill>
        <p:spPr>
          <a:xfrm>
            <a:off x="3553025" y="0"/>
            <a:ext cx="3807325" cy="2864726"/>
          </a:xfrm>
          <a:prstGeom prst="rect">
            <a:avLst/>
          </a:prstGeom>
          <a:noFill/>
          <a:ln>
            <a:noFill/>
          </a:ln>
        </p:spPr>
      </p:pic>
      <p:pic>
        <p:nvPicPr>
          <p:cNvPr id="103" name="Google Shape;103;p19"/>
          <p:cNvPicPr preferRelativeResize="0"/>
          <p:nvPr/>
        </p:nvPicPr>
        <p:blipFill>
          <a:blip r:embed="rId6">
            <a:alphaModFix/>
          </a:blip>
          <a:stretch>
            <a:fillRect/>
          </a:stretch>
        </p:blipFill>
        <p:spPr>
          <a:xfrm>
            <a:off x="3925075" y="2926150"/>
            <a:ext cx="2514874" cy="2232099"/>
          </a:xfrm>
          <a:prstGeom prst="rect">
            <a:avLst/>
          </a:prstGeom>
          <a:noFill/>
          <a:ln>
            <a:noFill/>
          </a:ln>
        </p:spPr>
      </p:pic>
      <p:pic>
        <p:nvPicPr>
          <p:cNvPr id="104" name="Google Shape;104;p19"/>
          <p:cNvPicPr preferRelativeResize="0"/>
          <p:nvPr/>
        </p:nvPicPr>
        <p:blipFill>
          <a:blip r:embed="rId7">
            <a:alphaModFix/>
          </a:blip>
          <a:stretch>
            <a:fillRect/>
          </a:stretch>
        </p:blipFill>
        <p:spPr>
          <a:xfrm>
            <a:off x="6529259" y="2926150"/>
            <a:ext cx="2595616" cy="2232100"/>
          </a:xfrm>
          <a:prstGeom prst="rect">
            <a:avLst/>
          </a:prstGeom>
          <a:noFill/>
          <a:ln>
            <a:noFill/>
          </a:ln>
        </p:spPr>
      </p:pic>
      <p:pic>
        <p:nvPicPr>
          <p:cNvPr id="105" name="Google Shape;105;p19"/>
          <p:cNvPicPr preferRelativeResize="0"/>
          <p:nvPr/>
        </p:nvPicPr>
        <p:blipFill>
          <a:blip r:embed="rId8">
            <a:alphaModFix/>
          </a:blip>
          <a:stretch>
            <a:fillRect/>
          </a:stretch>
        </p:blipFill>
        <p:spPr>
          <a:xfrm>
            <a:off x="7180925" y="89600"/>
            <a:ext cx="1540625" cy="282450"/>
          </a:xfrm>
          <a:prstGeom prst="rect">
            <a:avLst/>
          </a:prstGeom>
          <a:noFill/>
          <a:ln>
            <a:noFill/>
          </a:ln>
        </p:spPr>
      </p:pic>
      <p:sp>
        <p:nvSpPr>
          <p:cNvPr id="106" name="Google Shape;106;p19"/>
          <p:cNvSpPr txBox="1"/>
          <p:nvPr/>
        </p:nvSpPr>
        <p:spPr>
          <a:xfrm>
            <a:off x="2185750" y="3260838"/>
            <a:ext cx="1776600" cy="15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Time complexity</a:t>
            </a:r>
            <a:endParaRPr/>
          </a:p>
          <a:p>
            <a:pPr indent="0" lvl="0" marL="0" rtl="0" algn="l">
              <a:spcBef>
                <a:spcPts val="0"/>
              </a:spcBef>
              <a:spcAft>
                <a:spcPts val="0"/>
              </a:spcAft>
              <a:buNone/>
            </a:pPr>
            <a:r>
              <a:rPr lang="en"/>
              <a:t>O(mn + 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m*n 是第43行</a:t>
            </a:r>
            <a:r>
              <a:rPr lang="en"/>
              <a:t>初始化DSU</a:t>
            </a:r>
            <a:endParaRPr/>
          </a:p>
          <a:p>
            <a:pPr indent="0" lvl="0" marL="0" rtl="0" algn="l">
              <a:spcBef>
                <a:spcPts val="0"/>
              </a:spcBef>
              <a:spcAft>
                <a:spcPts val="0"/>
              </a:spcAft>
              <a:buNone/>
            </a:pPr>
            <a:r>
              <a:rPr lang="en"/>
              <a:t>k是operations数量</a:t>
            </a:r>
            <a:endParaRPr/>
          </a:p>
        </p:txBody>
      </p:sp>
      <p:sp>
        <p:nvSpPr>
          <p:cNvPr id="107" name="Google Shape;107;p19"/>
          <p:cNvSpPr txBox="1"/>
          <p:nvPr/>
        </p:nvSpPr>
        <p:spPr>
          <a:xfrm>
            <a:off x="548752" y="1934625"/>
            <a:ext cx="29376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UF</a:t>
            </a:r>
            <a:r>
              <a:rPr lang="en"/>
              <a:t>模板题，找过程中group size</a:t>
            </a:r>
            <a:endParaRPr/>
          </a:p>
        </p:txBody>
      </p:sp>
      <p:pic>
        <p:nvPicPr>
          <p:cNvPr id="108" name="Google Shape;108;p19"/>
          <p:cNvPicPr preferRelativeResize="0"/>
          <p:nvPr/>
        </p:nvPicPr>
        <p:blipFill>
          <a:blip r:embed="rId9">
            <a:alphaModFix/>
          </a:blip>
          <a:stretch>
            <a:fillRect/>
          </a:stretch>
        </p:blipFill>
        <p:spPr>
          <a:xfrm>
            <a:off x="6758475" y="372050"/>
            <a:ext cx="2385524" cy="1190200"/>
          </a:xfrm>
          <a:prstGeom prst="rect">
            <a:avLst/>
          </a:prstGeom>
          <a:noFill/>
          <a:ln>
            <a:noFill/>
          </a:ln>
        </p:spPr>
      </p:pic>
      <p:sp>
        <p:nvSpPr>
          <p:cNvPr id="109" name="Google Shape;109;p19"/>
          <p:cNvSpPr txBox="1"/>
          <p:nvPr/>
        </p:nvSpPr>
        <p:spPr>
          <a:xfrm>
            <a:off x="7719900" y="1627700"/>
            <a:ext cx="11811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基础模板</a:t>
            </a:r>
            <a:endParaRPr/>
          </a:p>
        </p:txBody>
      </p:sp>
      <p:sp>
        <p:nvSpPr>
          <p:cNvPr id="110" name="Google Shape;110;p19"/>
          <p:cNvSpPr txBox="1"/>
          <p:nvPr/>
        </p:nvSpPr>
        <p:spPr>
          <a:xfrm>
            <a:off x="5655050" y="2492700"/>
            <a:ext cx="3218100" cy="2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优化by rank, by size模板</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0"/>
          <p:cNvPicPr preferRelativeResize="0"/>
          <p:nvPr/>
        </p:nvPicPr>
        <p:blipFill>
          <a:blip r:embed="rId3">
            <a:alphaModFix/>
          </a:blip>
          <a:stretch>
            <a:fillRect/>
          </a:stretch>
        </p:blipFill>
        <p:spPr>
          <a:xfrm>
            <a:off x="0" y="0"/>
            <a:ext cx="4256408" cy="5143500"/>
          </a:xfrm>
          <a:prstGeom prst="rect">
            <a:avLst/>
          </a:prstGeom>
          <a:noFill/>
          <a:ln>
            <a:noFill/>
          </a:ln>
        </p:spPr>
      </p:pic>
      <p:pic>
        <p:nvPicPr>
          <p:cNvPr id="116" name="Google Shape;116;p20"/>
          <p:cNvPicPr preferRelativeResize="0"/>
          <p:nvPr/>
        </p:nvPicPr>
        <p:blipFill>
          <a:blip r:embed="rId4">
            <a:alphaModFix/>
          </a:blip>
          <a:stretch>
            <a:fillRect/>
          </a:stretch>
        </p:blipFill>
        <p:spPr>
          <a:xfrm>
            <a:off x="4111200" y="2282001"/>
            <a:ext cx="5043602" cy="1886274"/>
          </a:xfrm>
          <a:prstGeom prst="rect">
            <a:avLst/>
          </a:prstGeom>
          <a:noFill/>
          <a:ln>
            <a:noFill/>
          </a:ln>
        </p:spPr>
      </p:pic>
      <p:pic>
        <p:nvPicPr>
          <p:cNvPr id="117" name="Google Shape;117;p20"/>
          <p:cNvPicPr preferRelativeResize="0"/>
          <p:nvPr/>
        </p:nvPicPr>
        <p:blipFill>
          <a:blip r:embed="rId5">
            <a:alphaModFix/>
          </a:blip>
          <a:stretch>
            <a:fillRect/>
          </a:stretch>
        </p:blipFill>
        <p:spPr>
          <a:xfrm>
            <a:off x="4111200" y="0"/>
            <a:ext cx="5043600" cy="2260175"/>
          </a:xfrm>
          <a:prstGeom prst="rect">
            <a:avLst/>
          </a:prstGeom>
          <a:noFill/>
          <a:ln>
            <a:noFill/>
          </a:ln>
        </p:spPr>
      </p:pic>
      <p:pic>
        <p:nvPicPr>
          <p:cNvPr id="118" name="Google Shape;118;p20"/>
          <p:cNvPicPr preferRelativeResize="0"/>
          <p:nvPr/>
        </p:nvPicPr>
        <p:blipFill>
          <a:blip r:embed="rId6">
            <a:alphaModFix/>
          </a:blip>
          <a:stretch>
            <a:fillRect/>
          </a:stretch>
        </p:blipFill>
        <p:spPr>
          <a:xfrm>
            <a:off x="4328955" y="4190100"/>
            <a:ext cx="4815048" cy="953400"/>
          </a:xfrm>
          <a:prstGeom prst="rect">
            <a:avLst/>
          </a:prstGeom>
          <a:noFill/>
          <a:ln>
            <a:noFill/>
          </a:ln>
        </p:spPr>
      </p:pic>
      <p:sp>
        <p:nvSpPr>
          <p:cNvPr id="119" name="Google Shape;119;p20"/>
          <p:cNvSpPr txBox="1"/>
          <p:nvPr/>
        </p:nvSpPr>
        <p:spPr>
          <a:xfrm>
            <a:off x="1823025" y="2473275"/>
            <a:ext cx="2092800" cy="10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记录遍历路径来描绘形状, 然后找不同形状的有几个</a:t>
            </a:r>
            <a:endParaRPr/>
          </a:p>
        </p:txBody>
      </p:sp>
      <p:pic>
        <p:nvPicPr>
          <p:cNvPr id="120" name="Google Shape;120;p20"/>
          <p:cNvPicPr preferRelativeResize="0"/>
          <p:nvPr/>
        </p:nvPicPr>
        <p:blipFill>
          <a:blip r:embed="rId7">
            <a:alphaModFix/>
          </a:blip>
          <a:stretch>
            <a:fillRect/>
          </a:stretch>
        </p:blipFill>
        <p:spPr>
          <a:xfrm>
            <a:off x="1057850" y="1660250"/>
            <a:ext cx="3053349" cy="692100"/>
          </a:xfrm>
          <a:prstGeom prst="rect">
            <a:avLst/>
          </a:prstGeom>
          <a:noFill/>
          <a:ln>
            <a:noFill/>
          </a:ln>
        </p:spPr>
      </p:pic>
      <p:sp>
        <p:nvSpPr>
          <p:cNvPr id="121" name="Google Shape;121;p20"/>
          <p:cNvSpPr txBox="1"/>
          <p:nvPr/>
        </p:nvSpPr>
        <p:spPr>
          <a:xfrm>
            <a:off x="6250325" y="3739025"/>
            <a:ext cx="2092800" cy="1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txBox="1"/>
          <p:nvPr/>
        </p:nvSpPr>
        <p:spPr>
          <a:xfrm>
            <a:off x="7217650" y="2808925"/>
            <a:ext cx="1926300" cy="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必须用相对位置，因为起点i0, j0已经变化了</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1"/>
          <p:cNvPicPr preferRelativeResize="0"/>
          <p:nvPr/>
        </p:nvPicPr>
        <p:blipFill>
          <a:blip r:embed="rId3">
            <a:alphaModFix/>
          </a:blip>
          <a:stretch>
            <a:fillRect/>
          </a:stretch>
        </p:blipFill>
        <p:spPr>
          <a:xfrm>
            <a:off x="0" y="0"/>
            <a:ext cx="3640850" cy="3506501"/>
          </a:xfrm>
          <a:prstGeom prst="rect">
            <a:avLst/>
          </a:prstGeom>
          <a:noFill/>
          <a:ln>
            <a:noFill/>
          </a:ln>
        </p:spPr>
      </p:pic>
      <p:pic>
        <p:nvPicPr>
          <p:cNvPr id="128" name="Google Shape;128;p21"/>
          <p:cNvPicPr preferRelativeResize="0"/>
          <p:nvPr/>
        </p:nvPicPr>
        <p:blipFill rotWithShape="1">
          <a:blip r:embed="rId4">
            <a:alphaModFix/>
          </a:blip>
          <a:srcRect b="61718" l="0" r="0" t="0"/>
          <a:stretch/>
        </p:blipFill>
        <p:spPr>
          <a:xfrm>
            <a:off x="0" y="3506500"/>
            <a:ext cx="2585700" cy="1311426"/>
          </a:xfrm>
          <a:prstGeom prst="rect">
            <a:avLst/>
          </a:prstGeom>
          <a:noFill/>
          <a:ln>
            <a:noFill/>
          </a:ln>
        </p:spPr>
      </p:pic>
      <p:pic>
        <p:nvPicPr>
          <p:cNvPr id="129" name="Google Shape;129;p21"/>
          <p:cNvPicPr preferRelativeResize="0"/>
          <p:nvPr/>
        </p:nvPicPr>
        <p:blipFill>
          <a:blip r:embed="rId5">
            <a:alphaModFix/>
          </a:blip>
          <a:stretch>
            <a:fillRect/>
          </a:stretch>
        </p:blipFill>
        <p:spPr>
          <a:xfrm>
            <a:off x="4129393" y="0"/>
            <a:ext cx="5014606" cy="3352275"/>
          </a:xfrm>
          <a:prstGeom prst="rect">
            <a:avLst/>
          </a:prstGeom>
          <a:noFill/>
          <a:ln>
            <a:noFill/>
          </a:ln>
        </p:spPr>
      </p:pic>
      <p:pic>
        <p:nvPicPr>
          <p:cNvPr id="130" name="Google Shape;130;p21"/>
          <p:cNvPicPr preferRelativeResize="0"/>
          <p:nvPr/>
        </p:nvPicPr>
        <p:blipFill rotWithShape="1">
          <a:blip r:embed="rId6">
            <a:alphaModFix/>
          </a:blip>
          <a:srcRect b="37245" l="0" r="0" t="0"/>
          <a:stretch/>
        </p:blipFill>
        <p:spPr>
          <a:xfrm>
            <a:off x="2682825" y="3352275"/>
            <a:ext cx="2697925" cy="1586600"/>
          </a:xfrm>
          <a:prstGeom prst="rect">
            <a:avLst/>
          </a:prstGeom>
          <a:noFill/>
          <a:ln>
            <a:noFill/>
          </a:ln>
        </p:spPr>
      </p:pic>
      <p:pic>
        <p:nvPicPr>
          <p:cNvPr id="131" name="Google Shape;131;p21"/>
          <p:cNvPicPr preferRelativeResize="0"/>
          <p:nvPr/>
        </p:nvPicPr>
        <p:blipFill>
          <a:blip r:embed="rId7">
            <a:alphaModFix/>
          </a:blip>
          <a:stretch>
            <a:fillRect/>
          </a:stretch>
        </p:blipFill>
        <p:spPr>
          <a:xfrm>
            <a:off x="5380750" y="4410325"/>
            <a:ext cx="2019149" cy="528550"/>
          </a:xfrm>
          <a:prstGeom prst="rect">
            <a:avLst/>
          </a:prstGeom>
          <a:noFill/>
          <a:ln>
            <a:noFill/>
          </a:ln>
        </p:spPr>
      </p:pic>
      <p:sp>
        <p:nvSpPr>
          <p:cNvPr id="132" name="Google Shape;132;p21"/>
          <p:cNvSpPr txBox="1"/>
          <p:nvPr/>
        </p:nvSpPr>
        <p:spPr>
          <a:xfrm>
            <a:off x="1646300" y="985925"/>
            <a:ext cx="2418300" cy="15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暴力法直接dfs找全包围岛屿，注意这里01含义，找到岛屿四周延伸都是被水包围的点</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None/>
            </a:pPr>
            <a:r>
              <a:rPr lang="en" sz="1300"/>
              <a:t>0,1</a:t>
            </a:r>
            <a:r>
              <a:rPr lang="en" sz="1300"/>
              <a:t>定义不一致，强迫症很难 受</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pic>
        <p:nvPicPr>
          <p:cNvPr id="133" name="Google Shape;133;p21"/>
          <p:cNvPicPr preferRelativeResize="0"/>
          <p:nvPr/>
        </p:nvPicPr>
        <p:blipFill>
          <a:blip r:embed="rId8">
            <a:alphaModFix/>
          </a:blip>
          <a:stretch>
            <a:fillRect/>
          </a:stretch>
        </p:blipFill>
        <p:spPr>
          <a:xfrm>
            <a:off x="2017325" y="2122400"/>
            <a:ext cx="422827" cy="528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